
<file path=[Content_Types].xml><?xml version="1.0" encoding="utf-8"?>
<Types xmlns="http://schemas.openxmlformats.org/package/2006/content-types">
  <Default Extension="jfif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6"/>
  </p:notesMasterIdLst>
  <p:handoutMasterIdLst>
    <p:handoutMasterId r:id="rId17"/>
  </p:handoutMasterIdLst>
  <p:sldIdLst>
    <p:sldId id="292" r:id="rId5"/>
    <p:sldId id="291" r:id="rId6"/>
    <p:sldId id="294" r:id="rId7"/>
    <p:sldId id="295" r:id="rId8"/>
    <p:sldId id="296" r:id="rId9"/>
    <p:sldId id="297" r:id="rId10"/>
    <p:sldId id="298" r:id="rId11"/>
    <p:sldId id="299" r:id="rId12"/>
    <p:sldId id="301" r:id="rId13"/>
    <p:sldId id="300" r:id="rId14"/>
    <p:sldId id="293" r:id="rId15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738AC3"/>
    <a:srgbClr val="E98B0D"/>
    <a:srgbClr val="B5C1DF"/>
    <a:srgbClr val="E2973C"/>
    <a:srgbClr val="9BD49E"/>
    <a:srgbClr val="F6A287"/>
    <a:srgbClr val="003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39" autoAdjust="0"/>
  </p:normalViewPr>
  <p:slideViewPr>
    <p:cSldViewPr snapToGrid="0">
      <p:cViewPr varScale="1">
        <p:scale>
          <a:sx n="110" d="100"/>
          <a:sy n="110" d="100"/>
        </p:scale>
        <p:origin x="76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16/09/2026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16/09/2026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5060941" y="0"/>
            <a:ext cx="153926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738AC3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984836" y="3841"/>
            <a:ext cx="15392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16/09/2026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2969" y="1069848"/>
            <a:ext cx="6705599" cy="3227514"/>
          </a:xfrm>
        </p:spPr>
        <p:txBody>
          <a:bodyPr>
            <a:normAutofit/>
          </a:bodyPr>
          <a:lstStyle/>
          <a:p>
            <a:r>
              <a:rPr lang="it-IT" sz="4000" dirty="0"/>
              <a:t>IL PAZIENTE “SCOMPARSO”: STRATEGIE PROATTIVE PER COMBATTERE IL DROP-OUT NEL FOLLOW-UP.</a:t>
            </a:r>
            <a:endParaRPr lang="it-IT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92262" y="4508500"/>
            <a:ext cx="6506306" cy="1279652"/>
          </a:xfrm>
        </p:spPr>
        <p:txBody>
          <a:bodyPr>
            <a:normAutofit fontScale="92500" lnSpcReduction="10000"/>
          </a:bodyPr>
          <a:lstStyle/>
          <a:p>
            <a:r>
              <a:rPr lang="it-IT" sz="2800" dirty="0"/>
              <a:t>Dott.ssa d’ambruosio martina</a:t>
            </a:r>
            <a:endParaRPr lang="it-IT" sz="2800" b="1" dirty="0"/>
          </a:p>
          <a:p>
            <a:r>
              <a:rPr lang="it-IT" sz="1500" dirty="0"/>
              <a:t>Psicologa – Équipe Multidisciplinare di Chirurgia Bariatrica</a:t>
            </a:r>
            <a:br>
              <a:rPr lang="it-IT" sz="1500" dirty="0"/>
            </a:br>
            <a:r>
              <a:rPr lang="it-IT" sz="1500" dirty="0"/>
              <a:t>Dott. Antonio Braun – GVM Care &amp; </a:t>
            </a:r>
            <a:r>
              <a:rPr lang="it-IT" sz="1500" dirty="0" err="1"/>
              <a:t>Research</a:t>
            </a:r>
            <a:endParaRPr lang="it-IT" sz="1500" b="1" dirty="0"/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EEC9916-EA62-DDF6-96FF-13731F05E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2" b="23641"/>
          <a:stretch>
            <a:fillRect/>
          </a:stretch>
        </p:blipFill>
        <p:spPr>
          <a:xfrm>
            <a:off x="0" y="46892"/>
            <a:ext cx="12191985" cy="4578340"/>
          </a:xfrm>
          <a:prstGeom prst="rect">
            <a:avLst/>
          </a:prstGeom>
          <a:noFill/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7147603C-8973-7EE2-B2DA-C2BDA61B7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4799361"/>
            <a:ext cx="10113645" cy="1794869"/>
          </a:xfrm>
        </p:spPr>
        <p:txBody>
          <a:bodyPr/>
          <a:lstStyle/>
          <a:p>
            <a:pPr algn="l"/>
            <a:r>
              <a:rPr lang="it-IT" sz="2000" dirty="0"/>
              <a:t>IL PAZIENTE “SCOMPARSO”</a:t>
            </a:r>
            <a:br>
              <a:rPr lang="it-IT" sz="2000" dirty="0"/>
            </a:br>
            <a:r>
              <a:rPr lang="it-IT" sz="2000" dirty="0"/>
              <a:t>Strategie proattive per combattere il drop-out nel follow-up</a:t>
            </a:r>
            <a:br>
              <a:rPr lang="it-IT" sz="2000" dirty="0"/>
            </a:br>
            <a:r>
              <a:rPr lang="it-IT" sz="2000" dirty="0"/>
              <a:t>Dr.ssa Martina D'Ambruosio</a:t>
            </a:r>
            <a:br>
              <a:rPr lang="it-IT" sz="2000" dirty="0"/>
            </a:br>
            <a:r>
              <a:rPr lang="it-IT" sz="2000" dirty="0"/>
              <a:t>Psicologa</a:t>
            </a:r>
            <a:br>
              <a:rPr lang="it-IT" sz="2000" dirty="0"/>
            </a:br>
            <a:r>
              <a:rPr lang="it-IT" sz="2000" dirty="0"/>
              <a:t>Congresso SICOB 2026</a:t>
            </a:r>
            <a:br>
              <a:rPr lang="it-IT" sz="2000" dirty="0"/>
            </a:br>
            <a:endParaRPr lang="en-US" sz="200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65398D1-F85D-F457-3318-2575B3136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 flipV="1">
            <a:off x="1196926" y="6693876"/>
            <a:ext cx="10113264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574499E1-F7A6-17F6-AA76-EE3F9A068AB7}"/>
              </a:ext>
            </a:extLst>
          </p:cNvPr>
          <p:cNvSpPr txBox="1"/>
          <p:nvPr/>
        </p:nvSpPr>
        <p:spPr>
          <a:xfrm>
            <a:off x="1629507" y="591388"/>
            <a:ext cx="8680940" cy="5724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4400" b="1" dirty="0">
                <a:solidFill>
                  <a:srgbClr val="374D81"/>
                </a:solidFill>
              </a:rPr>
              <a:t>Quando perdiamo davvero il paziente?</a:t>
            </a:r>
          </a:p>
          <a:p>
            <a:pPr>
              <a:buNone/>
            </a:pPr>
            <a:endParaRPr lang="it-IT" sz="4400" b="1" dirty="0">
              <a:solidFill>
                <a:srgbClr val="374D81"/>
              </a:solidFill>
            </a:endParaRPr>
          </a:p>
          <a:p>
            <a:pPr>
              <a:buNone/>
            </a:pPr>
            <a:r>
              <a:rPr lang="it-IT" dirty="0">
                <a:solidFill>
                  <a:srgbClr val="374D81"/>
                </a:solidFill>
              </a:rPr>
              <a:t> </a:t>
            </a:r>
            <a:r>
              <a:rPr lang="it-IT" b="1" dirty="0">
                <a:solidFill>
                  <a:srgbClr val="374D81"/>
                </a:solidFill>
              </a:rPr>
              <a:t>Il drop-out rappresenta una delle principali criticità del follow-up bariatrico.</a:t>
            </a: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r>
              <a:rPr lang="it-IT" dirty="0">
                <a:solidFill>
                  <a:srgbClr val="374D81"/>
                </a:solidFill>
              </a:rPr>
              <a:t>Ma il paziente scompare davvero quando salta una visita?</a:t>
            </a:r>
            <a:endParaRPr lang="it-IT" b="1" dirty="0">
              <a:solidFill>
                <a:srgbClr val="374D81"/>
              </a:solidFill>
            </a:endParaRPr>
          </a:p>
          <a:p>
            <a:pPr>
              <a:buNone/>
            </a:pPr>
            <a:endParaRPr lang="it-IT" b="1" dirty="0">
              <a:solidFill>
                <a:srgbClr val="374D81"/>
              </a:solidFill>
            </a:endParaRPr>
          </a:p>
          <a:p>
            <a:pPr>
              <a:buNone/>
            </a:pPr>
            <a:r>
              <a:rPr lang="it-IT" dirty="0">
                <a:solidFill>
                  <a:srgbClr val="374D81"/>
                </a:solidFill>
              </a:rPr>
              <a:t>Lo perdiamo quando: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374D81"/>
                </a:solidFill>
              </a:rPr>
              <a:t>interrompe la relazione con l'équipe;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374D81"/>
                </a:solidFill>
              </a:rPr>
              <a:t>smette di chiedere aiuto;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374D81"/>
                </a:solidFill>
              </a:rPr>
              <a:t>vive il follow-up come un luogo di giudizio.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it-IT" dirty="0">
              <a:solidFill>
                <a:srgbClr val="374D8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it-IT" dirty="0">
              <a:solidFill>
                <a:srgbClr val="374D81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it-IT" dirty="0">
              <a:solidFill>
                <a:srgbClr val="374D81"/>
              </a:solidFill>
            </a:endParaRPr>
          </a:p>
          <a:p>
            <a:pPr algn="ctr">
              <a:buNone/>
            </a:pPr>
            <a:r>
              <a:rPr lang="it-IT" b="1" i="1" dirty="0">
                <a:solidFill>
                  <a:srgbClr val="374D81"/>
                </a:solidFill>
              </a:rPr>
              <a:t>«Il paziente scompare molto prima della visita mancata.</a:t>
            </a:r>
            <a:r>
              <a:rPr lang="it-IT" dirty="0">
                <a:solidFill>
                  <a:srgbClr val="374D81"/>
                </a:solidFill>
              </a:rPr>
              <a:t>.</a:t>
            </a:r>
            <a:r>
              <a:rPr lang="it-IT" b="1" i="1" dirty="0">
                <a:solidFill>
                  <a:srgbClr val="374D81"/>
                </a:solidFill>
              </a:rPr>
              <a:t>»</a:t>
            </a:r>
            <a:endParaRPr lang="it-IT" b="1" dirty="0">
              <a:solidFill>
                <a:srgbClr val="374D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593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E1517EAC-8D5B-6746-1992-32DFA11C0854}"/>
              </a:ext>
            </a:extLst>
          </p:cNvPr>
          <p:cNvSpPr txBox="1"/>
          <p:nvPr/>
        </p:nvSpPr>
        <p:spPr>
          <a:xfrm>
            <a:off x="354623" y="882640"/>
            <a:ext cx="11482753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4400" b="1" dirty="0">
                <a:solidFill>
                  <a:srgbClr val="374D81"/>
                </a:solidFill>
              </a:rPr>
              <a:t>Da dove nasce questa riflessione?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>
                <a:solidFill>
                  <a:srgbClr val="374D81"/>
                </a:solidFill>
              </a:rPr>
              <a:t>Nel nostro precedente progetto sul supporto psicologico </a:t>
            </a:r>
            <a:r>
              <a:rPr lang="it-IT" dirty="0" err="1">
                <a:solidFill>
                  <a:srgbClr val="374D81"/>
                </a:solidFill>
              </a:rPr>
              <a:t>perioperatorio</a:t>
            </a:r>
            <a:r>
              <a:rPr lang="it-IT" dirty="0">
                <a:solidFill>
                  <a:srgbClr val="374D81"/>
                </a:solidFill>
              </a:rPr>
              <a:t> abbiamo osservato:</a:t>
            </a:r>
          </a:p>
          <a:p>
            <a:pPr>
              <a:buNone/>
            </a:pPr>
            <a:r>
              <a:rPr lang="it-IT" dirty="0">
                <a:solidFill>
                  <a:srgbClr val="374D81"/>
                </a:solidFill>
              </a:rPr>
              <a:t>✔ elevata soddisfazione dei pazienti</a:t>
            </a:r>
          </a:p>
          <a:p>
            <a:pPr>
              <a:buNone/>
            </a:pPr>
            <a:r>
              <a:rPr lang="it-IT" dirty="0">
                <a:solidFill>
                  <a:srgbClr val="374D81"/>
                </a:solidFill>
              </a:rPr>
              <a:t>✔ elevata accettazione della presenza dello psicologo</a:t>
            </a:r>
          </a:p>
          <a:p>
            <a:r>
              <a:rPr lang="it-IT" dirty="0">
                <a:solidFill>
                  <a:srgbClr val="374D81"/>
                </a:solidFill>
              </a:rPr>
              <a:t>✔ Percezione di maggiore vicinanza e supporto durante l’esperienza chirurgica</a:t>
            </a: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/>
          </a:p>
          <a:p>
            <a:pPr algn="ctr">
              <a:buNone/>
            </a:pPr>
            <a:r>
              <a:rPr lang="it-IT" sz="2400" b="1" dirty="0">
                <a:solidFill>
                  <a:srgbClr val="374D81"/>
                </a:solidFill>
              </a:rPr>
              <a:t>Da questa esperienza nasce una nuova domanda: l’alleanza costruita prima e durante l’intervento può tradursi in maggiore continuità dopo l’intervento?</a:t>
            </a:r>
          </a:p>
        </p:txBody>
      </p:sp>
    </p:spTree>
    <p:extLst>
      <p:ext uri="{BB962C8B-B14F-4D97-AF65-F5344CB8AC3E}">
        <p14:creationId xmlns:p14="http://schemas.microsoft.com/office/powerpoint/2010/main" val="3536120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F62C592D-E4E0-F947-8207-7FC34A87A8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563121"/>
              </p:ext>
            </p:extLst>
          </p:nvPr>
        </p:nvGraphicFramePr>
        <p:xfrm>
          <a:off x="1216025" y="2525554"/>
          <a:ext cx="10058400" cy="2926080"/>
        </p:xfrm>
        <a:graphic>
          <a:graphicData uri="http://schemas.openxmlformats.org/drawingml/2006/table">
            <a:tbl>
              <a:tblPr/>
              <a:tblGrid>
                <a:gridCol w="3352800">
                  <a:extLst>
                    <a:ext uri="{9D8B030D-6E8A-4147-A177-3AD203B41FA5}">
                      <a16:colId xmlns:a16="http://schemas.microsoft.com/office/drawing/2014/main" val="3880758399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1021988841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1272819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92D050"/>
                          </a:solidFill>
                        </a:rPr>
                        <a:t>😊 </a:t>
                      </a:r>
                      <a:r>
                        <a:rPr lang="it-IT" b="1" dirty="0">
                          <a:solidFill>
                            <a:srgbClr val="92D050"/>
                          </a:solidFill>
                        </a:rPr>
                        <a:t>Il paziente euforico</a:t>
                      </a:r>
                      <a:endParaRPr lang="it-IT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E98B0D"/>
                          </a:solidFill>
                        </a:rPr>
                        <a:t>😔 </a:t>
                      </a:r>
                      <a:r>
                        <a:rPr lang="it-IT" b="1" dirty="0">
                          <a:solidFill>
                            <a:srgbClr val="E98B0D"/>
                          </a:solidFill>
                        </a:rPr>
                        <a:t>Il paziente evitante</a:t>
                      </a:r>
                      <a:endParaRPr lang="it-IT" dirty="0">
                        <a:solidFill>
                          <a:srgbClr val="E98B0D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FF0000"/>
                          </a:solidFill>
                        </a:rPr>
                        <a:t>😟 </a:t>
                      </a:r>
                      <a:r>
                        <a:rPr lang="it-IT" b="1" dirty="0">
                          <a:solidFill>
                            <a:srgbClr val="FF0000"/>
                          </a:solidFill>
                        </a:rPr>
                        <a:t>Il paziente deluso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004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1" dirty="0">
                          <a:solidFill>
                            <a:srgbClr val="92D050"/>
                          </a:solidFill>
                        </a:rPr>
                        <a:t>"Sto bene, non ho più bisogno del centro."</a:t>
                      </a:r>
                      <a:endParaRPr lang="it-IT" dirty="0">
                        <a:solidFill>
                          <a:srgbClr val="92D05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1" dirty="0">
                          <a:solidFill>
                            <a:srgbClr val="E98B0D"/>
                          </a:solidFill>
                        </a:rPr>
                        <a:t>"Ho ripreso peso... meglio non tornare."</a:t>
                      </a:r>
                      <a:endParaRPr lang="it-IT" dirty="0">
                        <a:solidFill>
                          <a:srgbClr val="E98B0D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1" dirty="0">
                          <a:solidFill>
                            <a:srgbClr val="FF0000"/>
                          </a:solidFill>
                        </a:rPr>
                        <a:t>"L'intervento non ha cambiato la mia vita."</a:t>
                      </a:r>
                      <a:endParaRPr lang="it-IT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5688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92D050"/>
                          </a:solidFill>
                        </a:rPr>
                        <a:t>Si sente guarito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E98B0D"/>
                          </a:solidFill>
                        </a:rPr>
                        <a:t>Vive vergogna e senso di colpa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FF0000"/>
                          </a:solidFill>
                        </a:rPr>
                        <a:t>Le aspettative non sono state soddisfatte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239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92D050"/>
                          </a:solidFill>
                        </a:rPr>
                        <a:t>Sottovaluta l'importanza dei controlli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E98B0D"/>
                          </a:solidFill>
                        </a:rPr>
                        <a:t>Evita il giudizio dell'équipe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FF0000"/>
                          </a:solidFill>
                        </a:rPr>
                        <a:t>Perde fiducia nel percorso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850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92D050"/>
                          </a:solidFill>
                        </a:rPr>
                        <a:t>Abbandona perché pensa di non averne più bisogno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E98B0D"/>
                          </a:solidFill>
                        </a:rPr>
                        <a:t>Abbandona per paura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>
                          <a:solidFill>
                            <a:srgbClr val="FF0000"/>
                          </a:solidFill>
                        </a:rPr>
                        <a:t>Abbandona per demotivazione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734991"/>
                  </a:ext>
                </a:extLst>
              </a:tr>
            </a:tbl>
          </a:graphicData>
        </a:graphic>
      </p:graphicFrame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3F590FB9-4EE9-07AF-2918-011D40E97A4E}"/>
              </a:ext>
            </a:extLst>
          </p:cNvPr>
          <p:cNvSpPr txBox="1"/>
          <p:nvPr/>
        </p:nvSpPr>
        <p:spPr>
          <a:xfrm>
            <a:off x="445477" y="521622"/>
            <a:ext cx="118989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4000" b="1" dirty="0">
                <a:solidFill>
                  <a:srgbClr val="374D81"/>
                </a:solidFill>
              </a:rPr>
              <a:t>IL PAZIENTE "SCOMPARSO" HA MOLTI VOLTI 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ABC4CDD-BBA3-EE8F-FC9A-0A50C73D3758}"/>
              </a:ext>
            </a:extLst>
          </p:cNvPr>
          <p:cNvSpPr txBox="1"/>
          <p:nvPr/>
        </p:nvSpPr>
        <p:spPr>
          <a:xfrm>
            <a:off x="1216025" y="5967046"/>
            <a:ext cx="1005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374D81"/>
                </a:solidFill>
              </a:rPr>
              <a:t>Tre motivazioni diverse. Un unico esito: il drop-out.</a:t>
            </a:r>
          </a:p>
        </p:txBody>
      </p:sp>
    </p:spTree>
    <p:extLst>
      <p:ext uri="{BB962C8B-B14F-4D97-AF65-F5344CB8AC3E}">
        <p14:creationId xmlns:p14="http://schemas.microsoft.com/office/powerpoint/2010/main" val="1307450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92045BF-41D8-9B6C-5A63-990357EF2A77}"/>
              </a:ext>
            </a:extLst>
          </p:cNvPr>
          <p:cNvSpPr txBox="1"/>
          <p:nvPr/>
        </p:nvSpPr>
        <p:spPr>
          <a:xfrm>
            <a:off x="1002322" y="1382286"/>
            <a:ext cx="9542585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4400" dirty="0">
                <a:solidFill>
                  <a:srgbClr val="374D81"/>
                </a:solidFill>
              </a:rPr>
              <a:t>Il drop-out inizia prima dell’assenza.</a:t>
            </a:r>
            <a:endParaRPr lang="it-IT" sz="4400" b="1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r>
              <a:rPr lang="it-IT" dirty="0">
                <a:solidFill>
                  <a:srgbClr val="374D81"/>
                </a:solidFill>
              </a:rPr>
              <a:t>Il drop-out raramente è improvviso.</a:t>
            </a:r>
          </a:p>
          <a:p>
            <a:pPr>
              <a:buNone/>
            </a:pPr>
            <a:r>
              <a:rPr lang="it-IT" dirty="0">
                <a:solidFill>
                  <a:srgbClr val="374D81"/>
                </a:solidFill>
              </a:rPr>
              <a:t>È spesso preceduto da piccoli segnali.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>
                <a:solidFill>
                  <a:srgbClr val="374D81"/>
                </a:solidFill>
              </a:rPr>
              <a:t>rinvio degli appuntamenti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>
                <a:solidFill>
                  <a:srgbClr val="374D81"/>
                </a:solidFill>
              </a:rPr>
              <a:t>minore coinvolgimento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>
                <a:solidFill>
                  <a:srgbClr val="374D81"/>
                </a:solidFill>
              </a:rPr>
              <a:t>riduzione dei contatti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>
                <a:solidFill>
                  <a:srgbClr val="374D81"/>
                </a:solidFill>
              </a:rPr>
              <a:t>difficoltà ad affrontare il recupero ponderale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>
                <a:solidFill>
                  <a:srgbClr val="374D81"/>
                </a:solidFill>
              </a:rPr>
              <a:t>evitamento dell'équipe</a:t>
            </a:r>
          </a:p>
          <a:p>
            <a:pPr>
              <a:buNone/>
            </a:pPr>
            <a:endParaRPr lang="it-IT" b="1" dirty="0">
              <a:solidFill>
                <a:srgbClr val="374D81"/>
              </a:solidFill>
            </a:endParaRPr>
          </a:p>
          <a:p>
            <a:pPr>
              <a:buNone/>
            </a:pPr>
            <a:endParaRPr lang="it-IT" b="1" dirty="0">
              <a:solidFill>
                <a:srgbClr val="374D81"/>
              </a:solidFill>
            </a:endParaRPr>
          </a:p>
          <a:p>
            <a:pPr>
              <a:buNone/>
            </a:pPr>
            <a:r>
              <a:rPr lang="it-IT" b="1" dirty="0">
                <a:solidFill>
                  <a:srgbClr val="374D81"/>
                </a:solidFill>
              </a:rPr>
              <a:t>Lo psicologo può riconoscere questi segnali precocemente.</a:t>
            </a:r>
          </a:p>
        </p:txBody>
      </p:sp>
    </p:spTree>
    <p:extLst>
      <p:ext uri="{BB962C8B-B14F-4D97-AF65-F5344CB8AC3E}">
        <p14:creationId xmlns:p14="http://schemas.microsoft.com/office/powerpoint/2010/main" val="4008691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B687E027-9B3A-CBDF-38A1-64B5D8D2373C}"/>
              </a:ext>
            </a:extLst>
          </p:cNvPr>
          <p:cNvSpPr txBox="1"/>
          <p:nvPr/>
        </p:nvSpPr>
        <p:spPr>
          <a:xfrm>
            <a:off x="0" y="158541"/>
            <a:ext cx="11728938" cy="6032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 b="1" dirty="0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DAL PERIOPERATORIO ALLA CONTINUITÀ DI CURA</a:t>
            </a:r>
            <a:endParaRPr lang="it-IT" sz="1800" dirty="0">
              <a:solidFill>
                <a:srgbClr val="374D81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i="1" dirty="0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Il </a:t>
            </a:r>
            <a:r>
              <a:rPr lang="en-US" sz="1600" i="1" dirty="0" err="1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supporto</a:t>
            </a:r>
            <a:r>
              <a:rPr lang="en-US" sz="1600" i="1" dirty="0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psicologico</a:t>
            </a:r>
            <a:r>
              <a:rPr lang="en-US" sz="1600" i="1" dirty="0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perioperatorio</a:t>
            </a:r>
            <a:r>
              <a:rPr lang="en-US" sz="1600" i="1" dirty="0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come </a:t>
            </a:r>
            <a:r>
              <a:rPr lang="en-US" sz="1600" i="1" dirty="0" err="1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possibile</a:t>
            </a:r>
            <a:r>
              <a:rPr lang="en-US" sz="1600" i="1" dirty="0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strategia</a:t>
            </a:r>
            <a:r>
              <a:rPr lang="en-US" sz="1600" i="1" dirty="0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proattiva</a:t>
            </a:r>
            <a:r>
              <a:rPr lang="en-US" sz="1600" i="1" dirty="0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i="1" dirty="0" err="1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contro</a:t>
            </a:r>
            <a:r>
              <a:rPr lang="en-US" sz="1600" i="1" dirty="0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il drop-out.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1600" i="1" dirty="0">
              <a:solidFill>
                <a:srgbClr val="374D81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1600" b="1" dirty="0">
                <a:solidFill>
                  <a:srgbClr val="263D67"/>
                </a:solidFill>
              </a:rPr>
              <a:t>PERIOPERATORIO  →  ALLEANZA  →  FOLLOW-UP  →  CONTINUITÀ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1600" b="1" dirty="0">
              <a:solidFill>
                <a:srgbClr val="5471B6"/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sz="1600" b="1" dirty="0">
                <a:solidFill>
                  <a:srgbClr val="5471B6"/>
                </a:solidFill>
              </a:rPr>
              <a:t>OSSERVAZIONE COMPARATIVA PRELIMINARE</a:t>
            </a:r>
          </a:p>
          <a:p>
            <a:pPr>
              <a:defRPr sz="1725" b="1">
                <a:solidFill>
                  <a:srgbClr val="263D67"/>
                </a:solidFill>
              </a:defRPr>
            </a:pPr>
            <a:r>
              <a:rPr lang="it-IT" sz="3200" b="1" dirty="0">
                <a:solidFill>
                  <a:srgbClr val="5471B6"/>
                </a:solidFill>
              </a:rPr>
              <a:t>43 </a:t>
            </a:r>
            <a:r>
              <a:rPr lang="it-IT" sz="3200" b="1" dirty="0">
                <a:solidFill>
                  <a:srgbClr val="263D67"/>
                </a:solidFill>
              </a:rPr>
              <a:t>CON SUPPORTO PERIOPERATORIO</a:t>
            </a:r>
          </a:p>
          <a:p>
            <a:pPr>
              <a:defRPr sz="1725" b="1">
                <a:solidFill>
                  <a:srgbClr val="263D67"/>
                </a:solidFill>
              </a:defRPr>
            </a:pPr>
            <a:r>
              <a:rPr lang="it-IT" sz="3200" b="1" dirty="0">
                <a:solidFill>
                  <a:srgbClr val="96A7D2"/>
                </a:solidFill>
              </a:rPr>
              <a:t>43 </a:t>
            </a:r>
            <a:r>
              <a:rPr lang="it-IT" sz="3200" b="1" dirty="0">
                <a:solidFill>
                  <a:srgbClr val="263D67"/>
                </a:solidFill>
              </a:rPr>
              <a:t>SENZA SUPPORTO PERIOPERATORIO</a:t>
            </a:r>
            <a:endParaRPr lang="it-IT" sz="3200" b="1" dirty="0">
              <a:solidFill>
                <a:srgbClr val="96A7D2"/>
              </a:solidFill>
            </a:endParaRPr>
          </a:p>
          <a:p>
            <a:pPr>
              <a:defRPr sz="1725" b="1">
                <a:solidFill>
                  <a:srgbClr val="263D67"/>
                </a:solidFill>
              </a:defRPr>
            </a:pPr>
            <a:endParaRPr lang="it-IT" sz="1600" b="1" dirty="0">
              <a:solidFill>
                <a:srgbClr val="5471B6"/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sz="1600" dirty="0">
                <a:solidFill>
                  <a:srgbClr val="626E7E"/>
                </a:solidFill>
              </a:rPr>
              <a:t>FOLLOW-UP ATTUALE INFERIORE A 12 MESI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1600" i="1" dirty="0">
              <a:solidFill>
                <a:srgbClr val="374D81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1600" i="1" dirty="0">
              <a:solidFill>
                <a:srgbClr val="374D81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it-IT" sz="1800" dirty="0">
              <a:solidFill>
                <a:srgbClr val="374D81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800" dirty="0">
                <a:solidFill>
                  <a:srgbClr val="374D8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 </a:t>
            </a:r>
            <a:endParaRPr lang="it-IT" sz="1800" b="1" dirty="0">
              <a:solidFill>
                <a:srgbClr val="374D81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491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D572E68A-CB41-69BA-CF3C-C1D584962FBD}"/>
              </a:ext>
            </a:extLst>
          </p:cNvPr>
          <p:cNvSpPr txBox="1"/>
          <p:nvPr/>
        </p:nvSpPr>
        <p:spPr>
          <a:xfrm>
            <a:off x="52754" y="381001"/>
            <a:ext cx="12297508" cy="8248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4400" b="1" dirty="0">
                <a:solidFill>
                  <a:srgbClr val="374D81"/>
                </a:solidFill>
              </a:rPr>
              <a:t>DALL’IPOTESI ALL’OSSERVAZIONE CLINICA</a:t>
            </a:r>
          </a:p>
          <a:p>
            <a:r>
              <a:rPr lang="it-IT" dirty="0">
                <a:solidFill>
                  <a:srgbClr val="374D81"/>
                </a:solidFill>
              </a:rPr>
              <a:t>Partendo dall’esperienza del precedente progetto, abbiamo avviato un’osservazione preliminare volta a esplorare se il supporto psicologico nella fase </a:t>
            </a:r>
            <a:r>
              <a:rPr lang="it-IT" dirty="0" err="1">
                <a:solidFill>
                  <a:srgbClr val="374D81"/>
                </a:solidFill>
              </a:rPr>
              <a:t>perioperatoria</a:t>
            </a:r>
            <a:r>
              <a:rPr lang="it-IT" dirty="0">
                <a:solidFill>
                  <a:srgbClr val="374D81"/>
                </a:solidFill>
              </a:rPr>
              <a:t>, attraverso la costruzione di una maggiore alleanza terapeutica, possa favorire la continuità della presa in carico nel post-operatorio.</a:t>
            </a: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endParaRPr lang="it-IT" b="1" dirty="0">
              <a:solidFill>
                <a:srgbClr val="374D81"/>
              </a:solidFill>
            </a:endParaRPr>
          </a:p>
          <a:p>
            <a:pPr algn="ctr"/>
            <a:r>
              <a:rPr lang="en-US" b="1" dirty="0">
                <a:solidFill>
                  <a:srgbClr val="374D81"/>
                </a:solidFill>
              </a:rPr>
              <a:t> </a:t>
            </a:r>
            <a:r>
              <a:rPr lang="en-US" b="1" dirty="0" err="1">
                <a:solidFill>
                  <a:srgbClr val="374D81"/>
                </a:solidFill>
              </a:rPr>
              <a:t>L’obiettivo</a:t>
            </a:r>
            <a:r>
              <a:rPr lang="en-US" b="1" dirty="0">
                <a:solidFill>
                  <a:srgbClr val="374D81"/>
                </a:solidFill>
              </a:rPr>
              <a:t> non è </a:t>
            </a:r>
            <a:r>
              <a:rPr lang="en-US" b="1" dirty="0" err="1">
                <a:solidFill>
                  <a:srgbClr val="374D81"/>
                </a:solidFill>
              </a:rPr>
              <a:t>osservare</a:t>
            </a:r>
            <a:r>
              <a:rPr lang="en-US" b="1" dirty="0">
                <a:solidFill>
                  <a:srgbClr val="374D81"/>
                </a:solidFill>
              </a:rPr>
              <a:t> </a:t>
            </a:r>
            <a:r>
              <a:rPr lang="en-US" b="1" dirty="0" err="1">
                <a:solidFill>
                  <a:srgbClr val="374D81"/>
                </a:solidFill>
              </a:rPr>
              <a:t>soltanto</a:t>
            </a:r>
            <a:r>
              <a:rPr lang="en-US" b="1" dirty="0">
                <a:solidFill>
                  <a:srgbClr val="374D81"/>
                </a:solidFill>
              </a:rPr>
              <a:t> </a:t>
            </a:r>
            <a:r>
              <a:rPr lang="en-US" b="1" dirty="0" err="1">
                <a:solidFill>
                  <a:srgbClr val="374D81"/>
                </a:solidFill>
              </a:rPr>
              <a:t>quanto</a:t>
            </a:r>
            <a:r>
              <a:rPr lang="en-US" b="1" dirty="0">
                <a:solidFill>
                  <a:srgbClr val="374D81"/>
                </a:solidFill>
              </a:rPr>
              <a:t> il </a:t>
            </a:r>
            <a:r>
              <a:rPr lang="en-US" b="1" dirty="0" err="1">
                <a:solidFill>
                  <a:srgbClr val="374D81"/>
                </a:solidFill>
              </a:rPr>
              <a:t>paziente</a:t>
            </a:r>
            <a:r>
              <a:rPr lang="en-US" b="1" dirty="0">
                <a:solidFill>
                  <a:srgbClr val="374D81"/>
                </a:solidFill>
              </a:rPr>
              <a:t> </a:t>
            </a:r>
            <a:r>
              <a:rPr lang="en-US" b="1" dirty="0" err="1">
                <a:solidFill>
                  <a:srgbClr val="374D81"/>
                </a:solidFill>
              </a:rPr>
              <a:t>dimagrisce</a:t>
            </a:r>
            <a:r>
              <a:rPr lang="en-US" b="1" dirty="0">
                <a:solidFill>
                  <a:srgbClr val="374D81"/>
                </a:solidFill>
              </a:rPr>
              <a:t>, ma come </a:t>
            </a:r>
            <a:r>
              <a:rPr lang="en-US" b="1" dirty="0" err="1">
                <a:solidFill>
                  <a:srgbClr val="374D81"/>
                </a:solidFill>
              </a:rPr>
              <a:t>attraversa</a:t>
            </a:r>
            <a:r>
              <a:rPr lang="en-US" b="1" dirty="0">
                <a:solidFill>
                  <a:srgbClr val="374D81"/>
                </a:solidFill>
              </a:rPr>
              <a:t> il </a:t>
            </a:r>
            <a:r>
              <a:rPr lang="en-US" b="1" dirty="0" err="1">
                <a:solidFill>
                  <a:srgbClr val="374D81"/>
                </a:solidFill>
              </a:rPr>
              <a:t>cambiamento</a:t>
            </a:r>
            <a:r>
              <a:rPr lang="en-US" b="1" dirty="0">
                <a:solidFill>
                  <a:srgbClr val="374D81"/>
                </a:solidFill>
              </a:rPr>
              <a:t> e </a:t>
            </a:r>
            <a:r>
              <a:rPr lang="en-US" b="1" dirty="0" err="1">
                <a:solidFill>
                  <a:srgbClr val="374D81"/>
                </a:solidFill>
              </a:rPr>
              <a:t>quanto</a:t>
            </a:r>
            <a:r>
              <a:rPr lang="en-US" b="1" dirty="0">
                <a:solidFill>
                  <a:srgbClr val="374D81"/>
                </a:solidFill>
              </a:rPr>
              <a:t> </a:t>
            </a:r>
            <a:r>
              <a:rPr lang="en-US" b="1" dirty="0" err="1">
                <a:solidFill>
                  <a:srgbClr val="374D81"/>
                </a:solidFill>
              </a:rPr>
              <a:t>rimane</a:t>
            </a:r>
            <a:r>
              <a:rPr lang="en-US" b="1" dirty="0">
                <a:solidFill>
                  <a:srgbClr val="374D81"/>
                </a:solidFill>
              </a:rPr>
              <a:t> </a:t>
            </a:r>
            <a:r>
              <a:rPr lang="en-US" b="1" dirty="0" err="1">
                <a:solidFill>
                  <a:srgbClr val="374D81"/>
                </a:solidFill>
              </a:rPr>
              <a:t>agganciato</a:t>
            </a:r>
            <a:r>
              <a:rPr lang="en-US" b="1" dirty="0">
                <a:solidFill>
                  <a:srgbClr val="374D81"/>
                </a:solidFill>
              </a:rPr>
              <a:t> al </a:t>
            </a:r>
            <a:r>
              <a:rPr lang="en-US" b="1" dirty="0" err="1">
                <a:solidFill>
                  <a:srgbClr val="374D81"/>
                </a:solidFill>
              </a:rPr>
              <a:t>percorso</a:t>
            </a:r>
            <a:r>
              <a:rPr lang="en-US" b="1" dirty="0">
                <a:solidFill>
                  <a:srgbClr val="374D81"/>
                </a:solidFill>
              </a:rPr>
              <a:t> di cura.</a:t>
            </a: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  <a:p>
            <a:pPr>
              <a:buNone/>
            </a:pPr>
            <a:endParaRPr lang="it-IT" dirty="0">
              <a:solidFill>
                <a:srgbClr val="374D81"/>
              </a:solidFill>
            </a:endParaRP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737390E7-86E6-14D8-D1A1-4F6B0B2E07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89368"/>
              </p:ext>
            </p:extLst>
          </p:nvPr>
        </p:nvGraphicFramePr>
        <p:xfrm>
          <a:off x="1512276" y="2150716"/>
          <a:ext cx="9536724" cy="31593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68362">
                  <a:extLst>
                    <a:ext uri="{9D8B030D-6E8A-4147-A177-3AD203B41FA5}">
                      <a16:colId xmlns:a16="http://schemas.microsoft.com/office/drawing/2014/main" val="2062471854"/>
                    </a:ext>
                  </a:extLst>
                </a:gridCol>
                <a:gridCol w="4768362">
                  <a:extLst>
                    <a:ext uri="{9D8B030D-6E8A-4147-A177-3AD203B41FA5}">
                      <a16:colId xmlns:a16="http://schemas.microsoft.com/office/drawing/2014/main" val="170057428"/>
                    </a:ext>
                  </a:extLst>
                </a:gridCol>
              </a:tblGrid>
              <a:tr h="4715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Elemento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Descrizione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2915700"/>
                  </a:ext>
                </a:extLst>
              </a:tr>
              <a:tr h="447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</a:rPr>
                        <a:t>👥 Popolazione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</a:rPr>
                        <a:t>Pazienti sottoposti a chirurgia bariatrica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80557774"/>
                  </a:ext>
                </a:extLst>
              </a:tr>
              <a:tr h="447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</a:rPr>
                        <a:t>🤝 Confronto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</a:rPr>
                        <a:t>Pazienti con vs senza supporto psicologico perioperatorio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4682679"/>
                  </a:ext>
                </a:extLst>
              </a:tr>
              <a:tr h="447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</a:rPr>
                        <a:t>🎯 Focus principale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</a:rPr>
                        <a:t>Adesione e permanenza nel follow-up psicologico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4340522"/>
                  </a:ext>
                </a:extLst>
              </a:tr>
              <a:tr h="447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dirty="0">
                          <a:effectLst/>
                        </a:rPr>
                        <a:t>🧠 </a:t>
                      </a:r>
                      <a:r>
                        <a:rPr lang="en-US" sz="950" dirty="0" err="1">
                          <a:effectLst/>
                        </a:rPr>
                        <a:t>Dimensione</a:t>
                      </a:r>
                      <a:r>
                        <a:rPr lang="en-US" sz="950" dirty="0">
                          <a:effectLst/>
                        </a:rPr>
                        <a:t> </a:t>
                      </a:r>
                      <a:r>
                        <a:rPr lang="en-US" sz="950" dirty="0" err="1">
                          <a:effectLst/>
                        </a:rPr>
                        <a:t>psicologica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</a:rPr>
                        <a:t>Elaborazione del cambiamento e integrazione identitaria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39332096"/>
                  </a:ext>
                </a:extLst>
              </a:tr>
              <a:tr h="447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</a:rPr>
                        <a:t>⚖ Dimensione ponderale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</a:rPr>
                        <a:t>Andamento della perdita di peso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8736801"/>
                  </a:ext>
                </a:extLst>
              </a:tr>
              <a:tr h="447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</a:rPr>
                        <a:t>🔭 Follow-up longitudinale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dirty="0">
                          <a:effectLst/>
                        </a:rPr>
                        <a:t>Drop-out e weight regain </a:t>
                      </a:r>
                      <a:r>
                        <a:rPr lang="en-US" sz="950" dirty="0" err="1">
                          <a:effectLst/>
                        </a:rPr>
                        <a:t>nel</a:t>
                      </a:r>
                      <a:r>
                        <a:rPr lang="en-US" sz="950" dirty="0">
                          <a:effectLst/>
                        </a:rPr>
                        <a:t> tempo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5944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338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DCCDEE66-C20A-5C27-256F-71BBC0A144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90058"/>
              </p:ext>
            </p:extLst>
          </p:nvPr>
        </p:nvGraphicFramePr>
        <p:xfrm>
          <a:off x="3405146" y="907679"/>
          <a:ext cx="5867400" cy="4515485"/>
        </p:xfrm>
        <a:graphic>
          <a:graphicData uri="http://schemas.openxmlformats.org/drawingml/2006/table">
            <a:tbl>
              <a:tblPr firstRow="1" firstCol="1" bandRow="1"/>
              <a:tblGrid>
                <a:gridCol w="1475740">
                  <a:extLst>
                    <a:ext uri="{9D8B030D-6E8A-4147-A177-3AD203B41FA5}">
                      <a16:colId xmlns:a16="http://schemas.microsoft.com/office/drawing/2014/main" val="616051412"/>
                    </a:ext>
                  </a:extLst>
                </a:gridCol>
                <a:gridCol w="2195830">
                  <a:extLst>
                    <a:ext uri="{9D8B030D-6E8A-4147-A177-3AD203B41FA5}">
                      <a16:colId xmlns:a16="http://schemas.microsoft.com/office/drawing/2014/main" val="492051499"/>
                    </a:ext>
                  </a:extLst>
                </a:gridCol>
                <a:gridCol w="2195830">
                  <a:extLst>
                    <a:ext uri="{9D8B030D-6E8A-4147-A177-3AD203B41FA5}">
                      <a16:colId xmlns:a16="http://schemas.microsoft.com/office/drawing/2014/main" val="53754103"/>
                    </a:ext>
                  </a:extLst>
                </a:gridCol>
              </a:tblGrid>
              <a:tr h="6192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GRUPPO CON SUPPORTO</a:t>
                      </a:r>
                      <a:b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PSICOLOGICO PERIOPERATORIO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GRUPPO SENZA SUPPORTO</a:t>
                      </a:r>
                      <a:b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PSICOLOGICO PERIOPERATORIO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72463"/>
                  </a:ext>
                </a:extLst>
              </a:tr>
              <a:tr h="444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Follow-up chirurgico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Buona adesione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Buona adesione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4145539"/>
                  </a:ext>
                </a:extLst>
              </a:tr>
              <a:tr h="778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Follow-up psicologico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Elevata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partecipazione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it-IT" sz="1100" b="1" dirty="0">
                          <a:solidFill>
                            <a:srgbClr val="263D67"/>
                          </a:solidFill>
                        </a:rPr>
                        <a:t>27/43) </a:t>
                      </a:r>
                      <a:r>
                        <a:rPr lang="it-IT" sz="1100" b="1" dirty="0">
                          <a:solidFill>
                            <a:srgbClr val="5471B6"/>
                          </a:solidFill>
                        </a:rPr>
                        <a:t>62,8%</a:t>
                      </a:r>
                      <a:endParaRPr lang="it-IT" sz="1100" b="1" dirty="0">
                        <a:solidFill>
                          <a:srgbClr val="263D67"/>
                        </a:solidFill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Adesione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quasi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assente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950" b="1" dirty="0">
                          <a:solidFill>
                            <a:srgbClr val="374D8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8/43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it-IT" sz="1100" b="1" dirty="0">
                          <a:solidFill>
                            <a:srgbClr val="5471B6"/>
                          </a:solidFill>
                        </a:rPr>
                        <a:t>62,8%</a:t>
                      </a:r>
                      <a:endParaRPr lang="it-IT" sz="1100" b="1" dirty="0">
                        <a:solidFill>
                          <a:srgbClr val="263D67"/>
                        </a:solidFill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859784"/>
                  </a:ext>
                </a:extLst>
              </a:tr>
              <a:tr h="605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Perdita ponderale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Buon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dimagrimento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Dimagrimento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sostanzialmente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sovrapponibile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8507515"/>
                  </a:ext>
                </a:extLst>
              </a:tr>
              <a:tr h="605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b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Adattamento psicologico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Maggiore elaborazione del cambiamento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Minore accompagnamento psicologico del cambiamento</a:t>
                      </a:r>
                      <a:endParaRPr lang="it-IT" sz="11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8366549"/>
                  </a:ext>
                </a:extLst>
              </a:tr>
              <a:tr h="13159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Cambiamento</a:t>
                      </a:r>
                      <a:r>
                        <a:rPr lang="en-US" sz="950" b="1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50" b="1" dirty="0" err="1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identitario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Maggiore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integrazione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della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nuova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immagine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corporea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e del nuovo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Sé</a:t>
                      </a:r>
                      <a:endParaRPr lang="en-US" sz="95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it-IT" sz="800" dirty="0"/>
                        <a:t> nel corso dei colloqui, maggiori occasioni di elaborazione del cambiamento corporeo e del vissuto identitario.</a:t>
                      </a:r>
                      <a:endParaRPr lang="it-IT" sz="8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Integrazione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identitaria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meno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evidente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più</a:t>
                      </a:r>
                      <a:r>
                        <a:rPr lang="en-US" sz="950" dirty="0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50" dirty="0" err="1"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difficoltosa</a:t>
                      </a:r>
                      <a:endParaRPr lang="en-US" sz="95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800" dirty="0">
                          <a:effectLst/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*</a:t>
                      </a:r>
                      <a:r>
                        <a:rPr lang="it-IT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è emersa una maggiore frequenza di richieste precoci di valutazione per chirurgia ricostruttiva. Il dato viene considerato un possibile indicatore di disagio rispetto al cambiamento corporeo, ma non una misura diretta</a:t>
                      </a:r>
                      <a:endParaRPr lang="it-IT" sz="800" dirty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  <a:p>
                      <a:pPr>
                        <a:buNone/>
                      </a:pPr>
                      <a:endParaRPr lang="it-IT" sz="110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9183559"/>
                  </a:ext>
                </a:extLst>
              </a:tr>
            </a:tbl>
          </a:graphicData>
        </a:graphic>
      </p:graphicFrame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B59B821-246F-72A2-3AD6-0719CFD007F4}"/>
              </a:ext>
            </a:extLst>
          </p:cNvPr>
          <p:cNvSpPr txBox="1"/>
          <p:nvPr/>
        </p:nvSpPr>
        <p:spPr>
          <a:xfrm>
            <a:off x="1" y="0"/>
            <a:ext cx="11210080" cy="115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4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CONFRONTO PRELIMINARE TRA I DUE GRUPPI</a:t>
            </a:r>
            <a:endParaRPr lang="it-IT" sz="2400" b="1" dirty="0">
              <a:solidFill>
                <a:srgbClr val="374D81"/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2400" b="1" dirty="0">
              <a:solidFill>
                <a:srgbClr val="263D67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2400" b="1" dirty="0">
              <a:solidFill>
                <a:srgbClr val="263D67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2400" b="1" dirty="0">
              <a:solidFill>
                <a:srgbClr val="263D67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2400" b="1" dirty="0">
              <a:solidFill>
                <a:srgbClr val="263D67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2400" b="1" dirty="0">
              <a:solidFill>
                <a:srgbClr val="263D67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2400" b="1" dirty="0">
              <a:solidFill>
                <a:srgbClr val="263D67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2400" b="1" dirty="0">
              <a:solidFill>
                <a:srgbClr val="263D67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2400" b="1" dirty="0">
              <a:solidFill>
                <a:srgbClr val="263D67"/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it-IT" dirty="0">
              <a:solidFill>
                <a:srgbClr val="374D81"/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dirty="0">
                <a:solidFill>
                  <a:srgbClr val="374D81"/>
                </a:solidFill>
              </a:rPr>
              <a:t>L’ADESIONE CAMBIA:</a:t>
            </a:r>
            <a:endParaRPr lang="it-IT" b="1" dirty="0">
              <a:solidFill>
                <a:srgbClr val="374D81"/>
              </a:solidFill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b="1" dirty="0">
                <a:solidFill>
                  <a:srgbClr val="263D67"/>
                </a:solidFill>
              </a:rPr>
              <a:t>+44,2 PUNTI PERCENTUALI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it-IT" b="1" dirty="0">
                <a:solidFill>
                  <a:srgbClr val="5471B6"/>
                </a:solidFill>
              </a:rPr>
              <a:t>ADESIONE 3,4 VOLTE MAGGIORE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2400" b="1" dirty="0">
              <a:solidFill>
                <a:srgbClr val="263D67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it-IT" sz="2400" b="1" dirty="0">
              <a:solidFill>
                <a:srgbClr val="5471B6"/>
              </a:solidFill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it-IT" sz="2400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b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it-IT" sz="2400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b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en-US" sz="1800" b="1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b="1" dirty="0">
              <a:solidFill>
                <a:srgbClr val="374D81"/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2400" b="1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it-IT" sz="2400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932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252E5F8-6222-FEDB-949B-6ED819C42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00529"/>
              </p:ext>
            </p:extLst>
          </p:nvPr>
        </p:nvGraphicFramePr>
        <p:xfrm>
          <a:off x="1031630" y="1509570"/>
          <a:ext cx="9982199" cy="1919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42647">
                  <a:extLst>
                    <a:ext uri="{9D8B030D-6E8A-4147-A177-3AD203B41FA5}">
                      <a16:colId xmlns:a16="http://schemas.microsoft.com/office/drawing/2014/main" val="2655468135"/>
                    </a:ext>
                  </a:extLst>
                </a:gridCol>
                <a:gridCol w="3465009">
                  <a:extLst>
                    <a:ext uri="{9D8B030D-6E8A-4147-A177-3AD203B41FA5}">
                      <a16:colId xmlns:a16="http://schemas.microsoft.com/office/drawing/2014/main" val="362818624"/>
                    </a:ext>
                  </a:extLst>
                </a:gridCol>
                <a:gridCol w="3074543">
                  <a:extLst>
                    <a:ext uri="{9D8B030D-6E8A-4147-A177-3AD203B41FA5}">
                      <a16:colId xmlns:a16="http://schemas.microsoft.com/office/drawing/2014/main" val="528633932"/>
                    </a:ext>
                  </a:extLst>
                </a:gridCol>
              </a:tblGrid>
              <a:tr h="19194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🤝 PERIOPERATORIO</a:t>
                      </a:r>
                      <a:endParaRPr lang="it-IT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dirty="0" err="1">
                          <a:effectLst/>
                        </a:rPr>
                        <a:t>Costruzione</a:t>
                      </a:r>
                      <a:r>
                        <a:rPr lang="en-US" sz="950" dirty="0">
                          <a:effectLst/>
                        </a:rPr>
                        <a:t> </a:t>
                      </a:r>
                      <a:r>
                        <a:rPr lang="en-US" sz="950" dirty="0" err="1">
                          <a:effectLst/>
                        </a:rPr>
                        <a:t>precoce</a:t>
                      </a:r>
                      <a:r>
                        <a:rPr lang="en-US" sz="950" dirty="0">
                          <a:effectLst/>
                        </a:rPr>
                        <a:t> </a:t>
                      </a:r>
                      <a:r>
                        <a:rPr lang="en-US" sz="950" dirty="0" err="1">
                          <a:effectLst/>
                        </a:rPr>
                        <a:t>dell’alleanza</a:t>
                      </a:r>
                      <a:r>
                        <a:rPr lang="en-US" sz="950" dirty="0">
                          <a:effectLst/>
                        </a:rPr>
                        <a:t> </a:t>
                      </a:r>
                      <a:r>
                        <a:rPr lang="en-US" sz="950" dirty="0" err="1">
                          <a:effectLst/>
                        </a:rPr>
                        <a:t>terapeutica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🧠 FOLLOW-UP PSICOLOGICO</a:t>
                      </a:r>
                      <a:endParaRPr lang="it-IT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dirty="0">
                          <a:effectLst/>
                        </a:rPr>
                        <a:t>Maggiore </a:t>
                      </a:r>
                      <a:r>
                        <a:rPr lang="en-US" sz="950" dirty="0" err="1">
                          <a:effectLst/>
                        </a:rPr>
                        <a:t>adesione</a:t>
                      </a:r>
                      <a:r>
                        <a:rPr lang="en-US" sz="950" dirty="0">
                          <a:effectLst/>
                        </a:rPr>
                        <a:t> e </a:t>
                      </a:r>
                      <a:r>
                        <a:rPr lang="en-US" sz="950" dirty="0" err="1">
                          <a:effectLst/>
                        </a:rPr>
                        <a:t>accompagnamento</a:t>
                      </a:r>
                      <a:r>
                        <a:rPr lang="en-US" sz="950" dirty="0">
                          <a:effectLst/>
                        </a:rPr>
                        <a:t> del </a:t>
                      </a:r>
                      <a:r>
                        <a:rPr lang="en-US" sz="950" dirty="0" err="1">
                          <a:effectLst/>
                        </a:rPr>
                        <a:t>cambiamento</a:t>
                      </a:r>
                      <a:r>
                        <a:rPr lang="en-US" sz="950" dirty="0">
                          <a:effectLst/>
                        </a:rPr>
                        <a:t> </a:t>
                      </a:r>
                      <a:r>
                        <a:rPr lang="en-US" sz="950" dirty="0" err="1">
                          <a:effectLst/>
                        </a:rPr>
                        <a:t>identitario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050" dirty="0">
                          <a:effectLst/>
                        </a:rPr>
                        <a:t>🔄 CONTINUITÀ DI CURA</a:t>
                      </a:r>
                      <a:endParaRPr lang="it-IT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950" dirty="0">
                          <a:effectLst/>
                        </a:rPr>
                        <a:t>Il </a:t>
                      </a:r>
                      <a:r>
                        <a:rPr lang="en-US" sz="950" dirty="0" err="1">
                          <a:effectLst/>
                        </a:rPr>
                        <a:t>paziente</a:t>
                      </a:r>
                      <a:r>
                        <a:rPr lang="en-US" sz="950" dirty="0">
                          <a:effectLst/>
                        </a:rPr>
                        <a:t> </a:t>
                      </a:r>
                      <a:r>
                        <a:rPr lang="en-US" sz="950" dirty="0" err="1">
                          <a:effectLst/>
                        </a:rPr>
                        <a:t>rimane</a:t>
                      </a:r>
                      <a:r>
                        <a:rPr lang="en-US" sz="950" dirty="0">
                          <a:effectLst/>
                        </a:rPr>
                        <a:t> </a:t>
                      </a:r>
                      <a:r>
                        <a:rPr lang="en-US" sz="950" dirty="0" err="1">
                          <a:effectLst/>
                        </a:rPr>
                        <a:t>maggiormente</a:t>
                      </a:r>
                      <a:r>
                        <a:rPr lang="en-US" sz="950" dirty="0">
                          <a:effectLst/>
                        </a:rPr>
                        <a:t> </a:t>
                      </a:r>
                      <a:r>
                        <a:rPr lang="en-US" sz="950" dirty="0" err="1">
                          <a:effectLst/>
                        </a:rPr>
                        <a:t>agganciato</a:t>
                      </a:r>
                      <a:r>
                        <a:rPr lang="en-US" sz="950" dirty="0">
                          <a:effectLst/>
                        </a:rPr>
                        <a:t> al </a:t>
                      </a:r>
                      <a:r>
                        <a:rPr lang="en-US" sz="950" dirty="0" err="1">
                          <a:effectLst/>
                        </a:rPr>
                        <a:t>percorso</a:t>
                      </a:r>
                      <a:endParaRPr lang="it-IT" sz="1100" dirty="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1391497"/>
                  </a:ext>
                </a:extLst>
              </a:tr>
            </a:tbl>
          </a:graphicData>
        </a:graphic>
      </p:graphicFrame>
      <p:sp>
        <p:nvSpPr>
          <p:cNvPr id="4" name="CasellaDiTesto 3">
            <a:extLst>
              <a:ext uri="{FF2B5EF4-FFF2-40B4-BE49-F238E27FC236}">
                <a16:creationId xmlns:a16="http://schemas.microsoft.com/office/drawing/2014/main" id="{97E91B45-A39B-3731-0787-975BFF774E6C}"/>
              </a:ext>
            </a:extLst>
          </p:cNvPr>
          <p:cNvSpPr txBox="1"/>
          <p:nvPr/>
        </p:nvSpPr>
        <p:spPr>
          <a:xfrm>
            <a:off x="0" y="0"/>
            <a:ext cx="12192000" cy="6113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CONCLUSIONI</a:t>
            </a:r>
            <a:endParaRPr lang="it-IT" sz="1600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dati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preliminari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suggeriscono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che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…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b="1" dirty="0">
              <a:solidFill>
                <a:srgbClr val="374D81"/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1600" b="1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1600" b="1" dirty="0">
              <a:solidFill>
                <a:srgbClr val="374D81"/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1600" b="1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1600" b="1" dirty="0">
              <a:solidFill>
                <a:srgbClr val="374D81"/>
              </a:solidFill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en-US" sz="1600" b="1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endParaRPr lang="it-IT" sz="1600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Il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supporto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psicologico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perioperatorio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sembra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associarsi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soprattutto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una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maggiore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continuità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della presa in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carico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psicologica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più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che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una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differenza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nella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perdita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ponderale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iniziale</a:t>
            </a:r>
            <a:r>
              <a:rPr lang="en-US" sz="16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  <a:endParaRPr lang="it-IT" sz="1600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parità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di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dimagrimento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ciò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che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sembra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cambiare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non è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soltanto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il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corpo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ma il modo in cui il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paziente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riesce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riconoscersi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e a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rimanere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dentro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il proprio </a:t>
            </a:r>
            <a:r>
              <a:rPr lang="en-US" sz="1800" b="1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percorso</a:t>
            </a:r>
            <a:r>
              <a:rPr lang="en-US" sz="18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di cura.</a:t>
            </a:r>
            <a:endParaRPr lang="it-IT" sz="1600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400" b="1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PROSPETTIVE LONGITUDINALI</a:t>
            </a:r>
            <a:endParaRPr lang="it-IT" sz="1600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Il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proseguimento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del follow-up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oltre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12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mesi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consentirà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di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verificare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l’impatto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su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drop-out,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stabilità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del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cambiamento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identitario</a:t>
            </a:r>
            <a:r>
              <a:rPr lang="en-US" sz="1200" dirty="0">
                <a:solidFill>
                  <a:srgbClr val="374D81"/>
                </a:solidFill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e weight regain.</a:t>
            </a:r>
            <a:endParaRPr lang="it-IT" sz="1600" dirty="0">
              <a:solidFill>
                <a:srgbClr val="374D81"/>
              </a:solidFill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199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2601</TotalTime>
  <Words>761</Words>
  <Application>Microsoft Office PowerPoint</Application>
  <PresentationFormat>Widescreen</PresentationFormat>
  <Paragraphs>170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MS Mincho</vt:lpstr>
      <vt:lpstr>Arial</vt:lpstr>
      <vt:lpstr>Calibri</vt:lpstr>
      <vt:lpstr>Cambria</vt:lpstr>
      <vt:lpstr>Times New Roman</vt:lpstr>
      <vt:lpstr>Wingdings</vt:lpstr>
      <vt:lpstr>RetrospectVTI</vt:lpstr>
      <vt:lpstr>IL PAZIENTE “SCOMPARSO”: STRATEGIE PROATTIVE PER COMBATTERE IL DROP-OUT NEL FOLLOW-UP.</vt:lpstr>
      <vt:lpstr>IL PAZIENTE “SCOMPARSO” Strategie proattive per combattere il drop-out nel follow-up Dr.ssa Martina D'Ambruosio Psicologa Congresso SICOB 2026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martina d'ambruosio</cp:lastModifiedBy>
  <cp:revision>14</cp:revision>
  <dcterms:created xsi:type="dcterms:W3CDTF">2022-02-27T17:36:31Z</dcterms:created>
  <dcterms:modified xsi:type="dcterms:W3CDTF">2026-09-16T10:31:40Z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